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6" r:id="rId8"/>
    <p:sldId id="265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2"/>
    <p:restoredTop sz="94682"/>
  </p:normalViewPr>
  <p:slideViewPr>
    <p:cSldViewPr snapToGrid="0" snapToObjects="1">
      <p:cViewPr varScale="1">
        <p:scale>
          <a:sx n="104" d="100"/>
          <a:sy n="104" d="100"/>
        </p:scale>
        <p:origin x="6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G>
</file>

<file path=ppt/media/image3.pn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485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91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314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48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91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6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14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804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17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934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57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BB388-1DC5-D546-8874-229D42E37C80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4D339-E257-7348-AA0D-67433A2C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95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8300"/>
            <a:ext cx="9144000" cy="610131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8160" y="152400"/>
            <a:ext cx="8036560" cy="4637723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High-Throughput Cognitive and Affective Assessment 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(</a:t>
            </a:r>
            <a:r>
              <a:rPr lang="en-US" b="1" dirty="0" smtClean="0">
                <a:solidFill>
                  <a:schemeClr val="bg1"/>
                </a:solidFill>
              </a:rPr>
              <a:t>at a Japanese Hot Springs Resort)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024438"/>
            <a:ext cx="6858000" cy="1655762"/>
          </a:xfrm>
        </p:spPr>
        <p:txBody>
          <a:bodyPr/>
          <a:lstStyle/>
          <a:p>
            <a:r>
              <a:rPr lang="en-US" b="1" dirty="0" err="1" smtClean="0">
                <a:solidFill>
                  <a:schemeClr val="bg1"/>
                </a:solidFill>
              </a:rPr>
              <a:t>Dav</a:t>
            </a:r>
            <a:r>
              <a:rPr lang="en-US" b="1" dirty="0" smtClean="0">
                <a:solidFill>
                  <a:schemeClr val="bg1"/>
                </a:solidFill>
              </a:rPr>
              <a:t> (</a:t>
            </a:r>
            <a:r>
              <a:rPr lang="ja-JP" altLang="en-US" b="1" dirty="0" smtClean="0">
                <a:solidFill>
                  <a:schemeClr val="bg1"/>
                </a:solidFill>
              </a:rPr>
              <a:t>デイヴ</a:t>
            </a:r>
            <a:r>
              <a:rPr lang="en-US" b="1" dirty="0" smtClean="0">
                <a:solidFill>
                  <a:schemeClr val="bg1"/>
                </a:solidFill>
              </a:rPr>
              <a:t>) Clark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56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8300"/>
            <a:ext cx="9144000" cy="610131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88291" y="2563017"/>
            <a:ext cx="614309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Shutting down </a:t>
            </a:r>
            <a:r>
              <a:rPr lang="en-US" sz="4400" smtClean="0">
                <a:solidFill>
                  <a:schemeClr val="bg1"/>
                </a:solidFill>
              </a:rPr>
              <a:t>the party…</a:t>
            </a:r>
          </a:p>
          <a:p>
            <a:r>
              <a:rPr lang="en-US" sz="4400" dirty="0" smtClean="0">
                <a:solidFill>
                  <a:schemeClr val="bg1"/>
                </a:solidFill>
              </a:rPr>
              <a:t> with some science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80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Education is Hard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Consider: the whole-word and phonics approaches to teaching reading were both present by ~0 CE</a:t>
            </a:r>
          </a:p>
          <a:p>
            <a:r>
              <a:rPr lang="en-US" dirty="0" smtClean="0"/>
              <a:t>We still haven’t agreed about how to teach reading (at least as of 2010)</a:t>
            </a:r>
          </a:p>
          <a:p>
            <a:r>
              <a:rPr lang="en-US" dirty="0" smtClean="0"/>
              <a:t>My read is that evidence </a:t>
            </a:r>
            <a:r>
              <a:rPr lang="en-US" i="1" dirty="0" smtClean="0"/>
              <a:t>clearly</a:t>
            </a:r>
            <a:r>
              <a:rPr lang="en-US" dirty="0" smtClean="0"/>
              <a:t> supports the necessity of </a:t>
            </a:r>
            <a:r>
              <a:rPr lang="en-US" dirty="0" smtClean="0"/>
              <a:t>phonics</a:t>
            </a:r>
            <a:endParaRPr lang="en-US" dirty="0" smtClean="0"/>
          </a:p>
          <a:p>
            <a:r>
              <a:rPr lang="en-US" dirty="0" smtClean="0"/>
              <a:t>Scientific evidence is not enough to shift social-cultural systems</a:t>
            </a:r>
          </a:p>
          <a:p>
            <a:r>
              <a:rPr lang="en-US" dirty="0" smtClean="0"/>
              <a:t>What if scientist-teachers could see results themselves?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354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8300"/>
            <a:ext cx="9144000" cy="610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88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SHO </a:t>
            </a:r>
            <a:r>
              <a:rPr lang="en-US" dirty="0" err="1" smtClean="0"/>
              <a:t>Zemi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Japanese educators have a documented high willingness to observe and reflect on teaching (Building a Better Teacher, Green)</a:t>
            </a:r>
          </a:p>
          <a:p>
            <a:r>
              <a:rPr lang="en-US" dirty="0" smtClean="0"/>
              <a:t>SHO </a:t>
            </a:r>
            <a:r>
              <a:rPr lang="en-US" dirty="0" err="1" smtClean="0"/>
              <a:t>Zemi</a:t>
            </a:r>
            <a:r>
              <a:rPr lang="en-US" dirty="0" smtClean="0"/>
              <a:t> has </a:t>
            </a:r>
            <a:r>
              <a:rPr lang="en-US" smtClean="0"/>
              <a:t>~26,000 </a:t>
            </a:r>
            <a:r>
              <a:rPr lang="en-US" dirty="0" smtClean="0"/>
              <a:t>students across 200 sites, MOOC-like scale with physical access</a:t>
            </a:r>
          </a:p>
          <a:p>
            <a:r>
              <a:rPr lang="en-US" dirty="0" smtClean="0"/>
              <a:t>We started with a summer program that brings ~600 kids to one place</a:t>
            </a:r>
          </a:p>
          <a:p>
            <a:r>
              <a:rPr lang="en-US" dirty="0" smtClean="0"/>
              <a:t>Emotional assessments using VAS</a:t>
            </a:r>
          </a:p>
          <a:p>
            <a:r>
              <a:rPr lang="en-US" dirty="0" smtClean="0"/>
              <a:t>Cognitive assessments with </a:t>
            </a:r>
            <a:r>
              <a:rPr lang="en-US" dirty="0" err="1" smtClean="0"/>
              <a:t>Lumosity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81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Students are different too…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worked with a class of 40 students in a “homeroom”</a:t>
            </a:r>
          </a:p>
          <a:p>
            <a:r>
              <a:rPr lang="en-US" dirty="0" smtClean="0"/>
              <a:t>Each day, students take a simulated test and are assigned to a level-appropriate classroom</a:t>
            </a:r>
          </a:p>
          <a:p>
            <a:r>
              <a:rPr lang="en-US" dirty="0" smtClean="0"/>
              <a:t>We tested the kids 4 times a day, with the restriction that we had only </a:t>
            </a:r>
            <a:r>
              <a:rPr lang="en-US" b="1" dirty="0" smtClean="0"/>
              <a:t>5 minutes</a:t>
            </a:r>
            <a:r>
              <a:rPr lang="en-US" dirty="0" smtClean="0"/>
              <a:t> for each session</a:t>
            </a:r>
          </a:p>
          <a:p>
            <a:r>
              <a:rPr lang="en-US" dirty="0" smtClean="0"/>
              <a:t>Only one student had missing data for one 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see huge variations in reported emotion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41" y="1612861"/>
            <a:ext cx="7867708" cy="5245139"/>
          </a:xfrm>
        </p:spPr>
      </p:pic>
    </p:spTree>
    <p:extLst>
      <p:ext uri="{BB962C8B-B14F-4D97-AF65-F5344CB8AC3E}">
        <p14:creationId xmlns:p14="http://schemas.microsoft.com/office/powerpoint/2010/main" val="127094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apparently coordinates with “cognitive” threshold-setting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76200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0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Teachers report </a:t>
            </a:r>
            <a:r>
              <a:rPr lang="en-US" dirty="0" err="1" smtClean="0"/>
              <a:t>mis</a:t>
            </a:r>
            <a:r>
              <a:rPr lang="en-US" dirty="0" smtClean="0"/>
              <a:t>-reading student anxiety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7750967" cy="5167311"/>
          </a:xfrm>
        </p:spPr>
      </p:pic>
    </p:spTree>
    <p:extLst>
      <p:ext uri="{BB962C8B-B14F-4D97-AF65-F5344CB8AC3E}">
        <p14:creationId xmlns:p14="http://schemas.microsoft.com/office/powerpoint/2010/main" val="57651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8300"/>
            <a:ext cx="9144000" cy="610131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39517" y="2545491"/>
            <a:ext cx="80649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</a:rPr>
              <a:t>Teachers are excited!</a:t>
            </a:r>
            <a:endParaRPr lang="en-US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72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1978</TotalTime>
  <Words>232</Words>
  <Application>Microsoft Macintosh PowerPoint</Application>
  <PresentationFormat>On-screen Show (4:3)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ＭＳ Ｐゴシック</vt:lpstr>
      <vt:lpstr>Arial</vt:lpstr>
      <vt:lpstr>Office Theme</vt:lpstr>
      <vt:lpstr>High-Throughput Cognitive and Affective Assessment  (at a Japanese Hot Springs Resort)</vt:lpstr>
      <vt:lpstr>Education is Hard</vt:lpstr>
      <vt:lpstr>PowerPoint Presentation</vt:lpstr>
      <vt:lpstr>Working with SHO Zemi</vt:lpstr>
      <vt:lpstr>Students are different too…</vt:lpstr>
      <vt:lpstr>We see huge variations in reported emotion</vt:lpstr>
      <vt:lpstr>Which apparently coordinates with “cognitive” threshold-setting</vt:lpstr>
      <vt:lpstr>Teachers report mis-reading student anxiety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 Clark</dc:creator>
  <cp:lastModifiedBy>Dav Clark</cp:lastModifiedBy>
  <cp:revision>11</cp:revision>
  <dcterms:created xsi:type="dcterms:W3CDTF">2015-10-05T16:39:40Z</dcterms:created>
  <dcterms:modified xsi:type="dcterms:W3CDTF">2015-11-05T20:44:45Z</dcterms:modified>
</cp:coreProperties>
</file>

<file path=docProps/thumbnail.jpeg>
</file>